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Manrop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Nutri-Scope AI V2: Detailed Workflow and System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Revolutionizing Health Insights from Lab Reports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Developed by Venkata Sai Krishna Aditya Vatturi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744" cy="3136702"/>
          </a:xfrm>
          <a:prstGeom prst="roundRect">
            <a:avLst>
              <a:gd name="adj" fmla="val 65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839760"/>
            <a:ext cx="319587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Traditional lab reports are complex, filled with medical jargon, and difficult for patients to understand. Critical health insights remain buried in confusing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114907"/>
            <a:ext cx="3664863" cy="3136702"/>
          </a:xfrm>
          <a:prstGeom prst="roundRect">
            <a:avLst>
              <a:gd name="adj" fmla="val 65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283976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NutriScopeAI V2 transforms PDF lab reports into clear, actionable health insights using advanced AI analysis and personalized nutritional guidance.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8423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20327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Empower users with personalized, easy-to-understand health information that drives better wellness decisions and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365" y="350639"/>
            <a:ext cx="3925253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End-to-End Workflow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365" y="1004173"/>
            <a:ext cx="13737669" cy="780157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320" y="5006449"/>
            <a:ext cx="409374" cy="4093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1051" y="6835838"/>
            <a:ext cx="3070303" cy="383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Upload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771884" y="7328792"/>
            <a:ext cx="3288635" cy="614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Upload PDF and metadata securely</a:t>
            </a:r>
            <a:endParaRPr lang="en-US" sz="1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916" y="4419680"/>
            <a:ext cx="409374" cy="4093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50938" y="1866851"/>
            <a:ext cx="3070303" cy="383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Processing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241772" y="2359805"/>
            <a:ext cx="3288635" cy="614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Ingest, parse, normalize, analyze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513" y="5006449"/>
            <a:ext cx="409374" cy="4093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66243" y="6835838"/>
            <a:ext cx="3070303" cy="383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Knowledge Base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5657077" y="7328792"/>
            <a:ext cx="3288635" cy="614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Evaluate against stored medical data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109" y="4419680"/>
            <a:ext cx="409373" cy="4093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36132" y="1866851"/>
            <a:ext cx="3070302" cy="383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Summarization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8126964" y="2359805"/>
            <a:ext cx="3288636" cy="614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Generate concise, patient-focused summary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0705" y="5006449"/>
            <a:ext cx="409374" cy="40937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678728" y="6835838"/>
            <a:ext cx="3070302" cy="383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 Display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10569561" y="7328792"/>
            <a:ext cx="3288635" cy="614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 results and downloadable report</a:t>
            </a:r>
            <a:endParaRPr lang="en-US" sz="1050" dirty="0"/>
          </a:p>
        </p:txBody>
      </p:sp>
      <p:sp>
        <p:nvSpPr>
          <p:cNvPr id="19" name="Text 11"/>
          <p:cNvSpPr/>
          <p:nvPr/>
        </p:nvSpPr>
        <p:spPr>
          <a:xfrm>
            <a:off x="446365" y="9076730"/>
            <a:ext cx="1594128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Upload</a:t>
            </a:r>
            <a:endParaRPr lang="en-US" sz="1250" dirty="0"/>
          </a:p>
        </p:txBody>
      </p:sp>
      <p:sp>
        <p:nvSpPr>
          <p:cNvPr id="20" name="Text 12"/>
          <p:cNvSpPr/>
          <p:nvPr/>
        </p:nvSpPr>
        <p:spPr>
          <a:xfrm>
            <a:off x="446365" y="9403437"/>
            <a:ext cx="4371380" cy="407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Users securely upload lab report PDFs along with personal metadata through our intuitive interface.</a:t>
            </a:r>
            <a:endParaRPr lang="en-US" sz="1000" dirty="0"/>
          </a:p>
        </p:txBody>
      </p:sp>
      <p:sp>
        <p:nvSpPr>
          <p:cNvPr id="21" name="Text 13"/>
          <p:cNvSpPr/>
          <p:nvPr/>
        </p:nvSpPr>
        <p:spPr>
          <a:xfrm>
            <a:off x="5136356" y="9076730"/>
            <a:ext cx="1594128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Processing</a:t>
            </a:r>
            <a:endParaRPr lang="en-US" sz="1250" dirty="0"/>
          </a:p>
        </p:txBody>
      </p:sp>
      <p:sp>
        <p:nvSpPr>
          <p:cNvPr id="22" name="Text 14"/>
          <p:cNvSpPr/>
          <p:nvPr/>
        </p:nvSpPr>
        <p:spPr>
          <a:xfrm>
            <a:off x="5136356" y="9403437"/>
            <a:ext cx="4371380" cy="407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API orchestrates data ingestion, parsing, normalization, knowledge base evaluation, and AI-powered analysis.</a:t>
            </a:r>
            <a:endParaRPr lang="en-US" sz="1000" dirty="0"/>
          </a:p>
        </p:txBody>
      </p:sp>
      <p:sp>
        <p:nvSpPr>
          <p:cNvPr id="23" name="Text 15"/>
          <p:cNvSpPr/>
          <p:nvPr/>
        </p:nvSpPr>
        <p:spPr>
          <a:xfrm>
            <a:off x="9826347" y="9076730"/>
            <a:ext cx="1594128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 Display</a:t>
            </a:r>
            <a:endParaRPr lang="en-US" sz="1250" dirty="0"/>
          </a:p>
        </p:txBody>
      </p:sp>
      <p:sp>
        <p:nvSpPr>
          <p:cNvPr id="24" name="Text 16"/>
          <p:cNvSpPr/>
          <p:nvPr/>
        </p:nvSpPr>
        <p:spPr>
          <a:xfrm>
            <a:off x="9826347" y="9403437"/>
            <a:ext cx="4371380" cy="407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Users receive personalized, actionable health insights with clear summaries and meal recommendations.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54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Interaction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844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239447"/>
            <a:ext cx="36647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4137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Upload Interface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2904173"/>
            <a:ext cx="36647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frontend/pages/upload.py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module provides a seamless drag-and-drop interface for PDF uploads and metadata collection, ensuring user-friendly data submission.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18844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239447"/>
            <a:ext cx="3664863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2413754"/>
            <a:ext cx="3655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API Communication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2904173"/>
            <a:ext cx="3664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frontend/pages/utils.py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module handles authenticated API requests with robust error handling and real-time processing status updates.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11552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470565"/>
            <a:ext cx="7556421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644872"/>
            <a:ext cx="3198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Report Display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1352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frontend/pages/report_details.py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component renders interactive summary tables and personalized meal plan cards with clear visual hierarchy.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446" y="558165"/>
            <a:ext cx="7665720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API and Data Ingestion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10446" y="1725335"/>
            <a:ext cx="3762256" cy="2920603"/>
          </a:xfrm>
          <a:prstGeom prst="roundRect">
            <a:avLst>
              <a:gd name="adj" fmla="val 3757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7586" y="1725335"/>
            <a:ext cx="91440" cy="2920603"/>
          </a:xfrm>
          <a:prstGeom prst="roundRect">
            <a:avLst>
              <a:gd name="adj" fmla="val 199810"/>
            </a:avLst>
          </a:prstGeom>
          <a:solidFill>
            <a:srgbClr val="FF7047"/>
          </a:solidFill>
          <a:ln/>
        </p:spPr>
      </p:sp>
      <p:sp>
        <p:nvSpPr>
          <p:cNvPr id="5" name="Text 3"/>
          <p:cNvSpPr/>
          <p:nvPr/>
        </p:nvSpPr>
        <p:spPr>
          <a:xfrm>
            <a:off x="1004887" y="1951196"/>
            <a:ext cx="253757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 API Hub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04887" y="2471261"/>
            <a:ext cx="3241953" cy="1624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backend/app/api/routes.py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serves as the orchestration layer, managing the entire analysis pipeline with robust error handling and logging.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675703" y="1725335"/>
            <a:ext cx="3762256" cy="2920603"/>
          </a:xfrm>
          <a:prstGeom prst="roundRect">
            <a:avLst>
              <a:gd name="adj" fmla="val 3757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652843" y="1725335"/>
            <a:ext cx="91440" cy="2920603"/>
          </a:xfrm>
          <a:prstGeom prst="roundRect">
            <a:avLst>
              <a:gd name="adj" fmla="val 199810"/>
            </a:avLst>
          </a:prstGeom>
          <a:solidFill>
            <a:srgbClr val="FF7047"/>
          </a:solidFill>
          <a:ln/>
        </p:spPr>
      </p:sp>
      <p:sp>
        <p:nvSpPr>
          <p:cNvPr id="9" name="Text 7"/>
          <p:cNvSpPr/>
          <p:nvPr/>
        </p:nvSpPr>
        <p:spPr>
          <a:xfrm>
            <a:off x="4970145" y="1951196"/>
            <a:ext cx="307074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Data Extraction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970145" y="2471261"/>
            <a:ext cx="3241953" cy="1948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backend/app/ingest/parser.py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uses advanced parsing algorithms to extract test names, values, and units from complex PDF structures.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10446" y="4848939"/>
            <a:ext cx="3762256" cy="2595801"/>
          </a:xfrm>
          <a:prstGeom prst="roundRect">
            <a:avLst>
              <a:gd name="adj" fmla="val 4227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87586" y="4848939"/>
            <a:ext cx="91440" cy="2595801"/>
          </a:xfrm>
          <a:prstGeom prst="roundRect">
            <a:avLst>
              <a:gd name="adj" fmla="val 199810"/>
            </a:avLst>
          </a:prstGeom>
          <a:solidFill>
            <a:srgbClr val="FF7047"/>
          </a:solidFill>
          <a:ln/>
        </p:spPr>
      </p:sp>
      <p:sp>
        <p:nvSpPr>
          <p:cNvPr id="13" name="Text 11"/>
          <p:cNvSpPr/>
          <p:nvPr/>
        </p:nvSpPr>
        <p:spPr>
          <a:xfrm>
            <a:off x="1004887" y="5074801"/>
            <a:ext cx="256889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OCR Fallback System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04887" y="5594866"/>
            <a:ext cx="3241953" cy="1624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When standard parsing fails, 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backend/app/ingest/extract.py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employs OCR technology to process scanned or low-quality documents reliably.</a:t>
            </a:r>
            <a:endParaRPr lang="en-US" sz="15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0879" y="1725335"/>
            <a:ext cx="4986576" cy="4986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84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3158847"/>
            <a:ext cx="8384738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Normalization and Evaluation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3" y="4116467"/>
            <a:ext cx="6590467" cy="8281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1783" y="5151715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Standardization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31783" y="5599390"/>
            <a:ext cx="6176367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normalization modules clean and standardize extracted data, mapping test names to canonical forms and converting units to consistent standards.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931783" y="6717268"/>
            <a:ext cx="617636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Test name mapping (e.g., "Hb" → "Hemoglobin")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31783" y="7120890"/>
            <a:ext cx="617636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Unit standardization (mg/dL → mmol/L)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6467"/>
            <a:ext cx="6590467" cy="8281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22250" y="5151715"/>
            <a:ext cx="342983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Knowledge Base Integration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522250" y="5599390"/>
            <a:ext cx="6176367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 cross-references normalized data against comprehensive medical knowledge bases for accurate health assessments.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522250" y="6717268"/>
            <a:ext cx="617636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kb/loader.py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loads reference ranges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522250" y="7120890"/>
            <a:ext cx="617636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core/evaluator.py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flags abnormal values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8856" y="884515"/>
            <a:ext cx="7926586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Summarization: The Core Innovation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382226" y="1680448"/>
            <a:ext cx="7352228" cy="742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4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Groq LLM API</a:t>
            </a:r>
            <a:endParaRPr lang="en-US" sz="4650" dirty="0"/>
          </a:p>
        </p:txBody>
      </p:sp>
      <p:sp>
        <p:nvSpPr>
          <p:cNvPr id="5" name="Shape 2"/>
          <p:cNvSpPr/>
          <p:nvPr/>
        </p:nvSpPr>
        <p:spPr>
          <a:xfrm>
            <a:off x="6088856" y="2680930"/>
            <a:ext cx="3883462" cy="2521387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68522" y="2860596"/>
            <a:ext cx="516374" cy="516374"/>
          </a:xfrm>
          <a:prstGeom prst="roundRect">
            <a:avLst>
              <a:gd name="adj" fmla="val 17706324"/>
            </a:avLst>
          </a:prstGeom>
          <a:solidFill>
            <a:srgbClr val="FF704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563" y="2973586"/>
            <a:ext cx="232291" cy="2903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68522" y="3549015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Analysis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268522" y="3921085"/>
            <a:ext cx="3524131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backend/app/summarize/llm.py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module leverages advanced language models to generate personalized health insights from flagged test results.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10144363" y="2680930"/>
            <a:ext cx="3883581" cy="2521387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24028" y="2860596"/>
            <a:ext cx="516374" cy="516374"/>
          </a:xfrm>
          <a:prstGeom prst="roundRect">
            <a:avLst>
              <a:gd name="adj" fmla="val 17706324"/>
            </a:avLst>
          </a:prstGeom>
          <a:solidFill>
            <a:srgbClr val="FF704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070" y="2973586"/>
            <a:ext cx="232291" cy="2903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24028" y="3549015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Assessment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0324028" y="3921085"/>
            <a:ext cx="3524250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identifies potential health risks, explains abnormal values, and provides context about long-term implications if conditions remain untreated.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088856" y="5374362"/>
            <a:ext cx="7939087" cy="1970603"/>
          </a:xfrm>
          <a:prstGeom prst="roundRect">
            <a:avLst>
              <a:gd name="adj" fmla="val 7861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268522" y="5554028"/>
            <a:ext cx="516374" cy="516374"/>
          </a:xfrm>
          <a:prstGeom prst="roundRect">
            <a:avLst>
              <a:gd name="adj" fmla="val 17706324"/>
            </a:avLst>
          </a:prstGeom>
          <a:solidFill>
            <a:srgbClr val="FF7047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563" y="5667018"/>
            <a:ext cx="232291" cy="29039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68522" y="6242447"/>
            <a:ext cx="224301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Nutrition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6268522" y="6614517"/>
            <a:ext cx="757975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Generates tailored meal plans with specific food recommendations designed to address individual health concerns identified in lab results.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604" y="502563"/>
            <a:ext cx="5278041" cy="571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Storage and Persistence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604" y="1553170"/>
            <a:ext cx="6452711" cy="645271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728466" y="1827252"/>
            <a:ext cx="182642" cy="1144072"/>
          </a:xfrm>
          <a:prstGeom prst="roundRect">
            <a:avLst>
              <a:gd name="adj" fmla="val 9005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45705" y="1707356"/>
            <a:ext cx="548164" cy="548164"/>
          </a:xfrm>
          <a:prstGeom prst="roundRect">
            <a:avLst>
              <a:gd name="adj" fmla="val 834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46" y="1810107"/>
            <a:ext cx="274082" cy="3426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76511" y="1735812"/>
            <a:ext cx="228433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 Generation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276511" y="2203966"/>
            <a:ext cx="5721906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backend/app/storage/reports_store.py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module securely saves complete AI-generated reports with comprehensive health insights.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8002548" y="3428167"/>
            <a:ext cx="182642" cy="1436489"/>
          </a:xfrm>
          <a:prstGeom prst="roundRect">
            <a:avLst>
              <a:gd name="adj" fmla="val 9005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819787" y="3308271"/>
            <a:ext cx="548164" cy="548164"/>
          </a:xfrm>
          <a:prstGeom prst="roundRect">
            <a:avLst>
              <a:gd name="adj" fmla="val 834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828" y="3411022"/>
            <a:ext cx="274082" cy="3426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550593" y="3336727"/>
            <a:ext cx="228433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Durability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8550593" y="3804880"/>
            <a:ext cx="5447824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All reports, including original data and AI summaries, are stored in structured JSON format in 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backend/app/storage/reports.json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reliable retrieval.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8276630" y="5321498"/>
            <a:ext cx="182642" cy="1436489"/>
          </a:xfrm>
          <a:prstGeom prst="roundRect">
            <a:avLst>
              <a:gd name="adj" fmla="val 9005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093869" y="5201603"/>
            <a:ext cx="548164" cy="548164"/>
          </a:xfrm>
          <a:prstGeom prst="roundRect">
            <a:avLst>
              <a:gd name="adj" fmla="val 834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910" y="5304353"/>
            <a:ext cx="274082" cy="3426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824674" y="5230058"/>
            <a:ext cx="228433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&amp; Privacy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8824674" y="5698212"/>
            <a:ext cx="5173742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Healthcare data is encrypted and stored with enterprise-grade security measures, ensuring HIPAA compliance and user privacy protection.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082" y="546616"/>
            <a:ext cx="5907643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Summary &amp; Future Vision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405682" y="1465898"/>
            <a:ext cx="22860" cy="4833937"/>
          </a:xfrm>
          <a:prstGeom prst="roundRect">
            <a:avLst>
              <a:gd name="adj" fmla="val 78260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606421" y="1678067"/>
            <a:ext cx="596265" cy="22860"/>
          </a:xfrm>
          <a:prstGeom prst="roundRect">
            <a:avLst>
              <a:gd name="adj" fmla="val 782608"/>
            </a:avLst>
          </a:prstGeom>
          <a:solidFill>
            <a:srgbClr val="FF7047"/>
          </a:solidFill>
          <a:ln/>
        </p:spPr>
      </p:sp>
      <p:sp>
        <p:nvSpPr>
          <p:cNvPr id="6" name="Shape 3"/>
          <p:cNvSpPr/>
          <p:nvPr/>
        </p:nvSpPr>
        <p:spPr>
          <a:xfrm>
            <a:off x="6182082" y="1465898"/>
            <a:ext cx="447199" cy="447199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56615" y="1503164"/>
            <a:ext cx="298132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399615" y="1534120"/>
            <a:ext cx="248781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Achievement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399615" y="1963817"/>
            <a:ext cx="653510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NutriScopeAI V2 delivers a comprehensive, end-to-end solution that transforms complex lab reports into personalized, actionable health insights.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06421" y="3527941"/>
            <a:ext cx="596265" cy="22860"/>
          </a:xfrm>
          <a:prstGeom prst="roundRect">
            <a:avLst>
              <a:gd name="adj" fmla="val 782608"/>
            </a:avLst>
          </a:prstGeom>
          <a:solidFill>
            <a:srgbClr val="FF7047"/>
          </a:solidFill>
          <a:ln/>
        </p:spPr>
      </p:sp>
      <p:sp>
        <p:nvSpPr>
          <p:cNvPr id="11" name="Shape 8"/>
          <p:cNvSpPr/>
          <p:nvPr/>
        </p:nvSpPr>
        <p:spPr>
          <a:xfrm>
            <a:off x="6182082" y="3315772"/>
            <a:ext cx="447199" cy="447199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56615" y="3353038"/>
            <a:ext cx="298132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399615" y="3383994"/>
            <a:ext cx="250305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Foundation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399615" y="3813691"/>
            <a:ext cx="653510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Built on robust architecture combining frontend UX, backend APIs, intelligent parsing, AI summarization, and secure data management.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06421" y="5059680"/>
            <a:ext cx="596265" cy="22860"/>
          </a:xfrm>
          <a:prstGeom prst="roundRect">
            <a:avLst>
              <a:gd name="adj" fmla="val 782608"/>
            </a:avLst>
          </a:prstGeom>
          <a:solidFill>
            <a:srgbClr val="FF7047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2082" y="4847511"/>
            <a:ext cx="447199" cy="447199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56615" y="4884777"/>
            <a:ext cx="298132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399615" y="4915733"/>
            <a:ext cx="248471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Expansion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399615" y="5345430"/>
            <a:ext cx="653510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Roadmap includes historical data tracking, wearable device integration, advanced dietary recommendations, and expanded health monitoring capabilities.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182082" y="6523434"/>
            <a:ext cx="7752636" cy="1162764"/>
          </a:xfrm>
          <a:prstGeom prst="roundRect">
            <a:avLst>
              <a:gd name="adj" fmla="val 15386"/>
            </a:avLst>
          </a:prstGeom>
          <a:solidFill>
            <a:srgbClr val="B6FCB8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798" y="6826448"/>
            <a:ext cx="248364" cy="198715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827877" y="6771799"/>
            <a:ext cx="6908125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Ready to revolutionize how patients understand and act on their health data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2025-09-16T22:48:22Z</dcterms:created>
  <dcterms:modified xsi:type="dcterms:W3CDTF">2025-09-16T22:48:22Z</dcterms:modified>
</cp:coreProperties>
</file>